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232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1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-1463040"/>
            <a:ext cx="4937760" cy="4937760"/>
          </a:xfrm>
          <a:prstGeom prst="ellipse">
            <a:avLst/>
          </a:prstGeom>
          <a:solidFill>
            <a:srgbClr val="13294B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058400" y="3291840"/>
            <a:ext cx="4206240" cy="4206240"/>
          </a:xfrm>
          <a:prstGeom prst="ellipse">
            <a:avLst/>
          </a:prstGeom>
          <a:solidFill>
            <a:srgbClr val="2A1840">
              <a:alpha val="6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371600"/>
            <a:ext cx="777240" cy="7772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233172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300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WORLDWIDE DEVELOPERS CONFERENCE 2026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40080" y="2743200"/>
            <a:ext cx="10972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Keynote, Decoded</a:t>
            </a:r>
            <a:endParaRPr lang="en-US" sz="5400" dirty="0"/>
          </a:p>
        </p:txBody>
      </p:sp>
      <p:sp>
        <p:nvSpPr>
          <p:cNvPr id="7" name="Text 4"/>
          <p:cNvSpPr/>
          <p:nvPr/>
        </p:nvSpPr>
        <p:spPr>
          <a:xfrm>
            <a:off x="640080" y="3886200"/>
            <a:ext cx="9692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new Siri, Apple Intelligence everywhere, and six new operating systems — what Apple announced today and when it actually ships.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40080" y="5120640"/>
            <a:ext cx="3840480" cy="0"/>
          </a:xfrm>
          <a:prstGeom prst="line">
            <a:avLst/>
          </a:prstGeom>
          <a:noFill/>
          <a:ln w="12700">
            <a:solidFill>
              <a:srgbClr val="2C2C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" y="52578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Silicon Mountain Mac Users Group</a:t>
            </a:r>
            <a:endParaRPr lang="en-US" sz="1500" dirty="0"/>
          </a:p>
          <a:p>
            <a:pPr marL="0" indent="0">
              <a:buNone/>
            </a:pPr>
            <a:r>
              <a:rPr lang="en-US" sz="13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General Meeting  ·  Monday, June 8, 2026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9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IOS 27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Everyday upgrades worth knowing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28600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42864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Health gets deeper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Cycle tracking now covers menopause &amp; perimenopause; rumored nutrition-label scanning feeds data straight into Health.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8728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553048" y="228600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94" y="242864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238848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Faster everything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6571336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Re-tuned animations plus the speed gains: apps, photos, AirDrop and file transfers all noticeably quicker.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40080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14400" y="438912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46" y="453176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600200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AI in your apps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932688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Image Playground, writing tools and generative features show up across Photos, Camera, Messages and Wallet.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6278728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6553048" y="438912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694" y="4531766"/>
            <a:ext cx="263347" cy="26334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238848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Siri, front &amp; center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6571336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new standalone Siri app lets you type or talk, with history that follows you across devices.</a:t>
            </a:r>
            <a:endParaRPr lang="en-US" sz="1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10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64D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IPADOS 27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iPad keeps pace with iPhone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1091153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iPadOS 27 mirrors the iPhone's headline additions — the refined Liquid Glass look, the standalone Siri app, and the same wave of Apple Intelligence features — while pushing further on accessibility.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40080" y="3063240"/>
            <a:ext cx="3393338" cy="2377440"/>
          </a:xfrm>
          <a:prstGeom prst="roundRect">
            <a:avLst>
              <a:gd name="adj" fmla="val 3462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14400" y="333756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3480206"/>
            <a:ext cx="263347" cy="26334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00200" y="333756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New Siri app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32688" y="4023360"/>
            <a:ext cx="284469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Type or talk to Siri in its own app, with synced conversation history.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99178" y="3063240"/>
            <a:ext cx="3393338" cy="2377440"/>
          </a:xfrm>
          <a:prstGeom prst="roundRect">
            <a:avLst>
              <a:gd name="adj" fmla="val 3462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673498" y="333756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3480206"/>
            <a:ext cx="263347" cy="26334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59298" y="333756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Intelligence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691786" y="4023360"/>
            <a:ext cx="284469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Generative features for Photos, Camera, Wallet and more come to iPad.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8158277" y="3063240"/>
            <a:ext cx="3393338" cy="2377440"/>
          </a:xfrm>
          <a:prstGeom prst="roundRect">
            <a:avLst>
              <a:gd name="adj" fmla="val 3462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8432597" y="333756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3480206"/>
            <a:ext cx="263347" cy="2633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118397" y="333756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Accessibility leaps</a:t>
            </a:r>
            <a:endParaRPr lang="en-US" sz="1500" dirty="0"/>
          </a:p>
        </p:txBody>
      </p:sp>
      <p:sp>
        <p:nvSpPr>
          <p:cNvPr id="22" name="Text 17"/>
          <p:cNvSpPr/>
          <p:nvPr/>
        </p:nvSpPr>
        <p:spPr>
          <a:xfrm>
            <a:off x="8450885" y="4023360"/>
            <a:ext cx="284469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Upgraded VoiceOver and Magnifier, plus natural-language Voice Control and more video subtitles.</a:t>
            </a:r>
            <a:endParaRPr lang="en-US" sz="1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11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64D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MACOS 27 · GOLDEN GATE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Mac finally gets the new Siri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1091153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Named for the iconic bridge, macOS Golden Gate brings the Gemini-powered Siri to the desktop, extends Liquid Glass across the system, and tightens family controls — but it also draws a hard line on older hardware.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40080" y="3063240"/>
            <a:ext cx="3393338" cy="2377440"/>
          </a:xfrm>
          <a:prstGeom prst="roundRect">
            <a:avLst>
              <a:gd name="adj" fmla="val 3462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14400" y="333756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3480206"/>
            <a:ext cx="263347" cy="26334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00200" y="333756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 on the Mac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32688" y="4023360"/>
            <a:ext cx="284469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Voice or text commands that write emails, act on screen content and complete multi-step tasks.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99178" y="3063240"/>
            <a:ext cx="3393338" cy="2377440"/>
          </a:xfrm>
          <a:prstGeom prst="roundRect">
            <a:avLst>
              <a:gd name="adj" fmla="val 3462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673498" y="333756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3480206"/>
            <a:ext cx="263347" cy="26334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59298" y="333756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More Liquid Glass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691786" y="4023360"/>
            <a:ext cx="284469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refreshed design language and standalone Siri app come to macOS.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8158277" y="3063240"/>
            <a:ext cx="3393338" cy="2377440"/>
          </a:xfrm>
          <a:prstGeom prst="roundRect">
            <a:avLst>
              <a:gd name="adj" fmla="val 3462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8432597" y="333756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3480206"/>
            <a:ext cx="263347" cy="2633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118397" y="333756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silicon only</a:t>
            </a:r>
            <a:endParaRPr lang="en-US" sz="1500" dirty="0"/>
          </a:p>
        </p:txBody>
      </p:sp>
      <p:sp>
        <p:nvSpPr>
          <p:cNvPr id="22" name="Text 17"/>
          <p:cNvSpPr/>
          <p:nvPr/>
        </p:nvSpPr>
        <p:spPr>
          <a:xfrm>
            <a:off x="8450885" y="4023360"/>
            <a:ext cx="284469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Intel-based Macs are no longer supported — macOS 27 requires an Apple-silicon chip.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12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64D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MACOS 27 · GOLDEN GATE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Family controls and the end of Intel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103120"/>
            <a:ext cx="5272888" cy="1828800"/>
          </a:xfrm>
          <a:prstGeom prst="roundRect">
            <a:avLst>
              <a:gd name="adj" fmla="val 45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37744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52008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37744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Stronger parental controls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3063240"/>
            <a:ext cx="472424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Parents can block specific apps, and new tools automatically filter unsuitable images — including nudity and gore.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8728" y="2103120"/>
            <a:ext cx="5272888" cy="1828800"/>
          </a:xfrm>
          <a:prstGeom prst="roundRect">
            <a:avLst>
              <a:gd name="adj" fmla="val 45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553048" y="237744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94" y="252008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238848" y="237744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Intel Macs left behind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6571336" y="3063240"/>
            <a:ext cx="472424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Only Apple-silicon Macs can install Golden Gate, closing the book on the Intel transition that began in 2020.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40080" y="4206240"/>
            <a:ext cx="10911535" cy="1417320"/>
          </a:xfrm>
          <a:prstGeom prst="roundRect">
            <a:avLst>
              <a:gd name="adj" fmla="val 6452"/>
            </a:avLst>
          </a:prstGeom>
          <a:solidFill>
            <a:srgbClr val="15151F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60120" y="4526280"/>
            <a:ext cx="640080" cy="64008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41" y="4692701"/>
            <a:ext cx="307238" cy="30723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783080" y="4434840"/>
            <a:ext cx="9144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takeaway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1783080" y="4800600"/>
            <a:ext cx="944849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3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If any of our members are still on an Intel Mac, this is the release where they get stranded on macOS 26. Worth checking your chip before upgrading — and a good reason to plan a hardware refresh.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13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TVOS 27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Quietly useful upgrades for Apple TV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3317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60604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74868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6060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Redesigned Podcasts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32918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reworked Podcasts app headlines the Apple TV update.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399178" y="23317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73498" y="260604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274868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359298" y="26060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On-device AI subtitles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4691786" y="32918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Generate subtitles for videos locally, right on the Apple TV.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8158277" y="23317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8432597" y="260604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274868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118397" y="26060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Readable text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8450885" y="32918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New on-screen text-size adjustment for better legibility from the couch.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640080" y="489204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lighter release than the others — but on-device AI subtitles are a genuinely handy accessibility win.</a:t>
            </a:r>
            <a:endParaRPr lang="en-US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14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WATCHOS 27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AI on your wrist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3317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60604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74868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6060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 app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32918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new Siri experience comes to Apple Watch.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399178" y="23317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73498" y="260604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274868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359298" y="26060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Workout insights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4691786" y="32918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Smarter analysis of your workout data over time.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8158277" y="23317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8432597" y="260604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274868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118397" y="26060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Workout Buddy en Español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8450885" y="32918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motivational Workout Buddy adds Spanish support.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640080" y="489204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Heads-up: watchOS 27's compatibility list drops several older Apple Watch models — check before updating.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15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BF5AF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VISIONOS 27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Vision Pro: smaller release, big accessibility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visionOS 27 is a quieter update, mainly tracking the Liquid Glass refinements seen elsewhere — but it lands one standout accessibility feature.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40080" y="2926080"/>
            <a:ext cx="5272888" cy="2468880"/>
          </a:xfrm>
          <a:prstGeom prst="roundRect">
            <a:avLst>
              <a:gd name="adj" fmla="val 3333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14400" y="320040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3343046"/>
            <a:ext cx="263347" cy="26334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00200" y="32004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Wheelchair control by eye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32688" y="3886200"/>
            <a:ext cx="472424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new Wheelchair Control feature uses Vision Pro's eye-tracking to operate a powered wheelchair — a powerful demonstration of hands-free, gaze-driven control.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278728" y="2926080"/>
            <a:ext cx="5272888" cy="2468880"/>
          </a:xfrm>
          <a:prstGeom prst="roundRect">
            <a:avLst>
              <a:gd name="adj" fmla="val 3333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6553048" y="320040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94" y="3343046"/>
            <a:ext cx="263347" cy="26334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238848" y="32004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Interface refinements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571336" y="3886200"/>
            <a:ext cx="472424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Expect the same Liquid Glass polish applied across the lineup, keeping Vision Pro visually consistent with iPhone, iPad and Mac.</a:t>
            </a:r>
            <a:endParaRPr lang="en-US" sz="12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16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375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ONE MORE THING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homeOS — a preview of Apple's smart-home future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6400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gave developers a formal preview of homeOS, a new platform purpose-built for upcoming smart-home hardware. The software is arriving ahead of the device so developers can build apps in advance.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640080" y="3429000"/>
            <a:ext cx="64008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Developer preview only — not shipping to users yet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Built for the rumored “HomePad”: a HomePod with a 7” display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Reportedly runs an A18 chip as a smart-home hub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Hardware expected to launch in autumn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772400" y="1828800"/>
            <a:ext cx="3794760" cy="3931920"/>
          </a:xfrm>
          <a:prstGeom prst="roundRect">
            <a:avLst>
              <a:gd name="adj" fmla="val 2892"/>
            </a:avLst>
          </a:prstGeom>
          <a:solidFill>
            <a:srgbClr val="15151F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9372600" y="2286000"/>
            <a:ext cx="868680" cy="86868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457" y="2511857"/>
            <a:ext cx="416966" cy="41696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955280" y="3337560"/>
            <a:ext cx="3429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Software first, hardware later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955280" y="4069080"/>
            <a:ext cx="3429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8000"/>
              </a:lnSpc>
              <a:buNone/>
            </a:pPr>
            <a:r>
              <a:rPr lang="en-US" sz="13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Releasing the platform early echoes how Apple seeded the Watch and Vision Pro ecosystems before launch day.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17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375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FINE PRINT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Big asterisk: Siri AI skips the EU at launch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1091153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most consequential caveat: the new Siri AI will not be available in the European Union on iOS 27 and iPadOS 27 — at least not initially. Apple continues to cite regulatory friction under the Digital Markets Act.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40080" y="315468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14400" y="342900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3571646"/>
            <a:ext cx="263347" cy="26334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00200" y="342900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EU left waiting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32688" y="411480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flagship Siri experience is excluded from EU iPhones and iPads at launch.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99178" y="315468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673498" y="342900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3571646"/>
            <a:ext cx="263347" cy="26334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59298" y="342900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Regulatory friction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691786" y="411480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points to DMA compliance as the reason for the staggered rollout.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8158277" y="315468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8432597" y="342900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3571646"/>
            <a:ext cx="263347" cy="2633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118397" y="342900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 unaffected</a:t>
            </a:r>
            <a:endParaRPr lang="en-US" sz="1500" dirty="0"/>
          </a:p>
        </p:txBody>
      </p:sp>
      <p:sp>
        <p:nvSpPr>
          <p:cNvPr id="22" name="Text 17"/>
          <p:cNvSpPr/>
          <p:nvPr/>
        </p:nvSpPr>
        <p:spPr>
          <a:xfrm>
            <a:off x="8450885" y="411480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For SMMUG members in the US, Siri AI ships on the normal timeline.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WILL MY DEVICE RUN IT?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Compatibility — the cutoffs that matter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28600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42864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 / Apple Intelligence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Requires iPhone 15 Pro or newer. Older iPhones get iOS 27, but not the full AI features.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8728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553048" y="228600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94" y="242864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238848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macOS Golden Gate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6571336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Apple-silicon Macs only. All Intel Macs are dropped this cycle.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40080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14400" y="438912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46" y="453176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600200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iPhone cut line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932688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Reports indicate the iPhone 11 is among models losing iOS 27 support.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6278728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6553048" y="438912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694" y="4531766"/>
            <a:ext cx="263347" cy="26334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238848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Watch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6571336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watchOS 27 drops several older models — verify yours before updating.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0A84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TONIGHT'S AGENDA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we'll cover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1965960"/>
            <a:ext cx="3393338" cy="1691640"/>
          </a:xfrm>
          <a:prstGeom prst="roundRect">
            <a:avLst>
              <a:gd name="adj" fmla="val 486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32688" y="2258568"/>
            <a:ext cx="603504" cy="603504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99" y="2415479"/>
            <a:ext cx="289682" cy="28968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32688" y="2953512"/>
            <a:ext cx="28446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32688" y="3291840"/>
            <a:ext cx="28446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Rebuilt on Google Gemini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399178" y="1965960"/>
            <a:ext cx="3393338" cy="1691640"/>
          </a:xfrm>
          <a:prstGeom prst="roundRect">
            <a:avLst>
              <a:gd name="adj" fmla="val 486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91786" y="2258568"/>
            <a:ext cx="603504" cy="603504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697" y="2415479"/>
            <a:ext cx="289682" cy="28968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91786" y="2953512"/>
            <a:ext cx="28446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Intelligence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4691786" y="3291840"/>
            <a:ext cx="28446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New generative features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8158277" y="1965960"/>
            <a:ext cx="3393338" cy="1691640"/>
          </a:xfrm>
          <a:prstGeom prst="roundRect">
            <a:avLst>
              <a:gd name="adj" fmla="val 486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8450885" y="2258568"/>
            <a:ext cx="603504" cy="603504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796" y="2415479"/>
            <a:ext cx="289682" cy="28968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450885" y="2953512"/>
            <a:ext cx="28446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iOS &amp; iPadOS 27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8450885" y="3291840"/>
            <a:ext cx="28446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Design + everyday features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640080" y="4023360"/>
            <a:ext cx="3393338" cy="1691640"/>
          </a:xfrm>
          <a:prstGeom prst="roundRect">
            <a:avLst>
              <a:gd name="adj" fmla="val 486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932688" y="4315968"/>
            <a:ext cx="603504" cy="603504"/>
          </a:xfrm>
          <a:prstGeom prst="ellipse">
            <a:avLst/>
          </a:prstGeom>
          <a:solidFill>
            <a:srgbClr val="64D2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99" y="4472879"/>
            <a:ext cx="289682" cy="28968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32688" y="5010912"/>
            <a:ext cx="28446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macOS Golden Gate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932688" y="5349240"/>
            <a:ext cx="28446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Mac's turn for AI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4399178" y="4023360"/>
            <a:ext cx="3393338" cy="1691640"/>
          </a:xfrm>
          <a:prstGeom prst="roundRect">
            <a:avLst>
              <a:gd name="adj" fmla="val 486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4691786" y="4315968"/>
            <a:ext cx="603504" cy="603504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697" y="4472879"/>
            <a:ext cx="289682" cy="289682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4691786" y="5010912"/>
            <a:ext cx="28446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TV · Watch · Vision</a:t>
            </a:r>
            <a:endParaRPr lang="en-US" sz="1600" dirty="0"/>
          </a:p>
        </p:txBody>
      </p:sp>
      <p:sp>
        <p:nvSpPr>
          <p:cNvPr id="31" name="Text 24"/>
          <p:cNvSpPr/>
          <p:nvPr/>
        </p:nvSpPr>
        <p:spPr>
          <a:xfrm>
            <a:off x="4691786" y="5349240"/>
            <a:ext cx="28446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tvOS, watchOS &amp; visionOS 27</a:t>
            </a:r>
            <a:endParaRPr lang="en-US" sz="1200" dirty="0"/>
          </a:p>
        </p:txBody>
      </p:sp>
      <p:sp>
        <p:nvSpPr>
          <p:cNvPr id="32" name="Shape 25"/>
          <p:cNvSpPr/>
          <p:nvPr/>
        </p:nvSpPr>
        <p:spPr>
          <a:xfrm>
            <a:off x="8158277" y="4023360"/>
            <a:ext cx="3393338" cy="1691640"/>
          </a:xfrm>
          <a:prstGeom prst="roundRect">
            <a:avLst>
              <a:gd name="adj" fmla="val 486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6"/>
          <p:cNvSpPr/>
          <p:nvPr/>
        </p:nvSpPr>
        <p:spPr>
          <a:xfrm>
            <a:off x="8450885" y="4315968"/>
            <a:ext cx="603504" cy="603504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7796" y="4472879"/>
            <a:ext cx="289682" cy="289682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8450885" y="5010912"/>
            <a:ext cx="28446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Ship dates &amp; analysts</a:t>
            </a:r>
            <a:endParaRPr lang="en-US" sz="1600" dirty="0"/>
          </a:p>
        </p:txBody>
      </p:sp>
      <p:sp>
        <p:nvSpPr>
          <p:cNvPr id="36" name="Text 28"/>
          <p:cNvSpPr/>
          <p:nvPr/>
        </p:nvSpPr>
        <p:spPr>
          <a:xfrm>
            <a:off x="8450885" y="5349240"/>
            <a:ext cx="28446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When it actually arrives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19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0A84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WHEN DOES IT SHIP?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rollout timeline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1866862" y="2880360"/>
            <a:ext cx="8457971" cy="0"/>
          </a:xfrm>
          <a:prstGeom prst="line">
            <a:avLst/>
          </a:prstGeom>
          <a:noFill/>
          <a:ln w="25400">
            <a:solidFill>
              <a:srgbClr val="2C2C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702270" y="2715768"/>
            <a:ext cx="329184" cy="329184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" y="3337560"/>
            <a:ext cx="2453564" cy="2194560"/>
          </a:xfrm>
          <a:prstGeom prst="roundRect">
            <a:avLst>
              <a:gd name="adj" fmla="val 4167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3520440"/>
            <a:ext cx="245356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A84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Jun 8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77240" y="4069080"/>
            <a:ext cx="21792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Developer betas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22960" y="4434840"/>
            <a:ext cx="208780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iOS 27 &amp; all six OSes seed to developers right after today's keynote.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21594" y="2715768"/>
            <a:ext cx="329184" cy="329184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459404" y="3337560"/>
            <a:ext cx="2453564" cy="2194560"/>
          </a:xfrm>
          <a:prstGeom prst="roundRect">
            <a:avLst>
              <a:gd name="adj" fmla="val 4167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459404" y="3520440"/>
            <a:ext cx="245356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BF5AF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July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3596564" y="4069080"/>
            <a:ext cx="21792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Public betas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642284" y="4434840"/>
            <a:ext cx="208780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Free public betas open up; Siri AI beta expected this month too.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7340918" y="2715768"/>
            <a:ext cx="329184" cy="329184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278728" y="3337560"/>
            <a:ext cx="2453564" cy="2194560"/>
          </a:xfrm>
          <a:prstGeom prst="roundRect">
            <a:avLst>
              <a:gd name="adj" fmla="val 4167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278728" y="3520440"/>
            <a:ext cx="245356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Sept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6415888" y="4069080"/>
            <a:ext cx="21792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General release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461608" y="4434840"/>
            <a:ext cx="208780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Final versions ship to everyone — alongside the iPhone 18 lineup.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10160241" y="2715768"/>
            <a:ext cx="329184" cy="329184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9098051" y="3337560"/>
            <a:ext cx="2453564" cy="2194560"/>
          </a:xfrm>
          <a:prstGeom prst="roundRect">
            <a:avLst>
              <a:gd name="adj" fmla="val 4167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9098051" y="3520440"/>
            <a:ext cx="245356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Fall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9235211" y="4069080"/>
            <a:ext cx="21792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 stable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9280931" y="4434840"/>
            <a:ext cx="208780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fully rebuilt Siri reaches its stable release; homeOS hardware expected.</a:t>
            </a:r>
            <a:endParaRPr lang="en-US" sz="11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20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BF5AF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THE ANALYSTS SAY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Reading between the lines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103120"/>
            <a:ext cx="3393338" cy="2743200"/>
          </a:xfrm>
          <a:prstGeom prst="roundRect">
            <a:avLst>
              <a:gd name="adj" fmla="val 30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37744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52008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3774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Mark Gurman · Bloomberg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3063240"/>
            <a:ext cx="284469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Reported the Gemini deal and the July-beta / September-release cadence well ahead of the keynote — and called the EU exclusion.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399178" y="2103120"/>
            <a:ext cx="3393338" cy="2743200"/>
          </a:xfrm>
          <a:prstGeom prst="roundRect">
            <a:avLst>
              <a:gd name="adj" fmla="val 30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73498" y="237744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45" y="252008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359298" y="23774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 Munster · Deepwater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4691786" y="3063240"/>
            <a:ext cx="284469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Pegs the multi-year Google deal at up to ~$5B and sees the Gemini move as Apple buying time to catch up.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8158277" y="2103120"/>
            <a:ext cx="3393338" cy="2743200"/>
          </a:xfrm>
          <a:prstGeom prst="roundRect">
            <a:avLst>
              <a:gd name="adj" fmla="val 30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8432597" y="237744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243" y="252008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118397" y="23774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consensus read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8450885" y="3063240"/>
            <a:ext cx="284469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Leaning on Google is pragmatic but risky — it puts Apple's marquee feature on a rival's model and invites antitrust scrutiny.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640080" y="5074920"/>
            <a:ext cx="109115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Bottom line: the timing analysts predicted held up. Watch the July public beta as the real test of whether the new Siri delivers.</a:t>
            </a:r>
            <a:endParaRPr lang="en-US" sz="13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21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STILL UNANSWERED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Rumors &amp; open questions to watch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28600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42864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How good is it, really?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Demos impress, but the last Siri overhaul slipped. The July beta will show if it lives up to the keynote.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8728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553048" y="228600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94" y="242864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238848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Privacy in practice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6571336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says Google never sees your data via Private Cloud Compute — independent scrutiny will follow.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40080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14400" y="4389120"/>
            <a:ext cx="548640" cy="548640"/>
          </a:xfrm>
          <a:prstGeom prst="ellipse">
            <a:avLst/>
          </a:prstGeom>
          <a:solidFill>
            <a:srgbClr val="FF375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46" y="453176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600200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When does the EU get Siri AI?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932688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No firm date. A 2027 arrival is plausible if DMA issues drag on.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6278728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6553048" y="438912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694" y="4531766"/>
            <a:ext cx="263347" cy="26334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238848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Where's the HomePad?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6571336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homeOS is here; the hardware isn't. An autumn reveal is rumored but unconfirmed.</a:t>
            </a:r>
            <a:endParaRPr lang="en-US" sz="12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22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FOR SMMUG MEMBERS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What this means for us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2011680"/>
            <a:ext cx="10911535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Don't rush the beta. Public betas land in July, but wait for September if your iPhone is your daily driver.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Check your hardware. Intel Mac owners stop at macOS 26; the new Siri needs iPhone 15 Pro or newer.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Verify your Apple Watch. watchOS 27 drops several older models from the compatibility list.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headline feature is Siri AI — and it's powered by Google Gemini, a genuine first for Apple.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 members get Siri AI on schedule; the EU is waiting. Good news for our group.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Back up before you update. As always, a current backup beats a fast upgrade.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23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0A84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WANT TO TRY IT EARLY?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Getting on the beta — safely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194560"/>
            <a:ext cx="3393338" cy="2468880"/>
          </a:xfrm>
          <a:prstGeom prst="roundRect">
            <a:avLst>
              <a:gd name="adj" fmla="val 3333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46888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61152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46888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Public beta in July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3154680"/>
            <a:ext cx="284469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Enroll free at beta.apple.com. Developer betas are out now but meant for developers.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4399178" y="2194560"/>
            <a:ext cx="3393338" cy="2468880"/>
          </a:xfrm>
          <a:prstGeom prst="roundRect">
            <a:avLst>
              <a:gd name="adj" fmla="val 3333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73498" y="246888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261152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359298" y="246888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Back up first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4691786" y="3154680"/>
            <a:ext cx="284469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Make a full backup (and ideally an archived one) before installing any beta.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8158277" y="2194560"/>
            <a:ext cx="3393338" cy="2468880"/>
          </a:xfrm>
          <a:prstGeom prst="roundRect">
            <a:avLst>
              <a:gd name="adj" fmla="val 3333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8432597" y="246888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261152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118397" y="246888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Use a spare device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8450885" y="3154680"/>
            <a:ext cx="284469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Betas can be buggy. Avoid installing on the iPhone or Mac you rely on daily.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640080" y="493776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We can do a hands-on beta walkthrough at a future SMMUG meeting once the public beta is stable.</a:t>
            </a:r>
            <a:endParaRPr lang="en-US" sz="13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24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-1463040" y="3657600"/>
            <a:ext cx="4754880" cy="4754880"/>
          </a:xfrm>
          <a:prstGeom prst="ellipse">
            <a:avLst/>
          </a:prstGeom>
          <a:solidFill>
            <a:srgbClr val="13294B">
              <a:alpha val="6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692640" y="-1645920"/>
            <a:ext cx="4572000" cy="4572000"/>
          </a:xfrm>
          <a:prstGeom prst="ellipse">
            <a:avLst/>
          </a:prstGeom>
          <a:solidFill>
            <a:srgbClr val="2A1840">
              <a:alpha val="6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011680"/>
            <a:ext cx="731520" cy="7315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2880360"/>
            <a:ext cx="10058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Questions?</a:t>
            </a:r>
            <a:endParaRPr lang="en-US" sz="5600" dirty="0"/>
          </a:p>
        </p:txBody>
      </p:sp>
      <p:sp>
        <p:nvSpPr>
          <p:cNvPr id="8" name="Text 5"/>
          <p:cNvSpPr/>
          <p:nvPr/>
        </p:nvSpPr>
        <p:spPr>
          <a:xfrm>
            <a:off x="640080" y="4023360"/>
            <a:ext cx="9144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Thanks for coming, SMMUG. Let's talk about what excites — or worries — you about Apple's AI year.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40080" y="4983480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One of the oldest Mac user groups in the country — still going strong.</a:t>
            </a:r>
            <a:endParaRPr lang="en-US" sz="1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25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9A9AA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SOURCES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Where this came from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10911535" cy="402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Bloomberg (Mark Gurman) — WWDC 2026 preview &amp; Gemini-Siri deal reporting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Engadget — “Everything announced at Apple's WWDC 2026 keynote”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TechRadar — WWDC 2026 live coverage &amp; macOS Golden Gate explainer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Tom's Guide — iOS 27 official feature roundup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AppleInsider — iOS 27 &amp; macOS 27 “Golden Gate” hands-on reports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MacRumors — WWDC 2026 what-to-expect &amp; developer beta release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Wareable — watchOS 27 features &amp; compatibility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Fox Business / IndexBox — Tim Cook's farewell keynote coverage</a:t>
            </a:r>
            <a:endParaRPr lang="en-US" sz="1300" dirty="0"/>
          </a:p>
          <a:p>
            <a:pPr marL="203200" indent="-2032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CNBC, TechCrunch, Creative Bloq — additional keynote analysis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40080" y="585216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6E6E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Compiled June 8, 2026. Figures (model size, deal value, dates) are as reported by the press and may be refined as Apple confirms details.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3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BIG PICTURE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Tim Cook's final keynote — and Apple's biggest AI bet yet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74520"/>
            <a:ext cx="1091153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Apple's 37th WWDC opened at Apple Park as Tim Cook's last keynote as CEO. The headline: a ground-up rebuild of Siri powered by Google's Gemini, Apple Intelligence woven across every platform, and developer betas of six operating systems — all landing for the public this fall.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40080" y="3154680"/>
            <a:ext cx="3393338" cy="2331720"/>
          </a:xfrm>
          <a:prstGeom prst="roundRect">
            <a:avLst>
              <a:gd name="adj" fmla="val 3529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14400" y="342900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3571646"/>
            <a:ext cx="263347" cy="26334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00200" y="342900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Cook's farewell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32688" y="4114800"/>
            <a:ext cx="284469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His last WWDC keynote as CEO; closed with a personal message to developers.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99178" y="3154680"/>
            <a:ext cx="3393338" cy="2331720"/>
          </a:xfrm>
          <a:prstGeom prst="roundRect">
            <a:avLst>
              <a:gd name="adj" fmla="val 3529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673498" y="342900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3571646"/>
            <a:ext cx="263347" cy="26334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59298" y="342900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Siri, reborn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691786" y="4114800"/>
            <a:ext cx="284469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Now driven by a custom 1.2-trillion-parameter Google Gemini model.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8158277" y="3154680"/>
            <a:ext cx="3393338" cy="2331720"/>
          </a:xfrm>
          <a:prstGeom prst="roundRect">
            <a:avLst>
              <a:gd name="adj" fmla="val 3529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8432597" y="342900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3571646"/>
            <a:ext cx="263347" cy="2633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118397" y="342900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Six OS updates</a:t>
            </a:r>
            <a:endParaRPr lang="en-US" sz="1500" dirty="0"/>
          </a:p>
        </p:txBody>
      </p:sp>
      <p:sp>
        <p:nvSpPr>
          <p:cNvPr id="22" name="Text 17"/>
          <p:cNvSpPr/>
          <p:nvPr/>
        </p:nvSpPr>
        <p:spPr>
          <a:xfrm>
            <a:off x="8450885" y="4114800"/>
            <a:ext cx="284469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iOS, iPadOS, macOS, watchOS, tvOS &amp; visionOS 27 — plus a homeOS preview.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4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BY THE NUMBERS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WWDC 2026 at a glance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286000"/>
            <a:ext cx="2487854" cy="2468880"/>
          </a:xfrm>
          <a:prstGeom prst="roundRect">
            <a:avLst>
              <a:gd name="adj" fmla="val 3704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40080" y="2286000"/>
            <a:ext cx="2487854" cy="109728"/>
          </a:xfrm>
          <a:prstGeom prst="rect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2697480"/>
            <a:ext cx="248785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0A84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6</a:t>
            </a:r>
            <a:endParaRPr lang="en-US" sz="5000" dirty="0"/>
          </a:p>
        </p:txBody>
      </p:sp>
      <p:sp>
        <p:nvSpPr>
          <p:cNvPr id="10" name="Text 8"/>
          <p:cNvSpPr/>
          <p:nvPr/>
        </p:nvSpPr>
        <p:spPr>
          <a:xfrm>
            <a:off x="822960" y="3794760"/>
            <a:ext cx="212209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3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operating systems updated to ’27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3447974" y="2286000"/>
            <a:ext cx="2487854" cy="2468880"/>
          </a:xfrm>
          <a:prstGeom prst="roundRect">
            <a:avLst>
              <a:gd name="adj" fmla="val 3704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447974" y="2286000"/>
            <a:ext cx="2487854" cy="109728"/>
          </a:xfrm>
          <a:prstGeom prst="rect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447974" y="2697480"/>
            <a:ext cx="248785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BF5AF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1.2T</a:t>
            </a:r>
            <a:endParaRPr lang="en-US" sz="5000" dirty="0"/>
          </a:p>
        </p:txBody>
      </p:sp>
      <p:sp>
        <p:nvSpPr>
          <p:cNvPr id="14" name="Text 12"/>
          <p:cNvSpPr/>
          <p:nvPr/>
        </p:nvSpPr>
        <p:spPr>
          <a:xfrm>
            <a:off x="3630854" y="3794760"/>
            <a:ext cx="212209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3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parameters in Siri's custom Gemini model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6255868" y="2286000"/>
            <a:ext cx="2487854" cy="2468880"/>
          </a:xfrm>
          <a:prstGeom prst="roundRect">
            <a:avLst>
              <a:gd name="adj" fmla="val 3704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255868" y="2286000"/>
            <a:ext cx="2487854" cy="109728"/>
          </a:xfrm>
          <a:prstGeom prst="rect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255868" y="2697480"/>
            <a:ext cx="248785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FF9F0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~$1B</a:t>
            </a:r>
            <a:endParaRPr lang="en-US" sz="5000" dirty="0"/>
          </a:p>
        </p:txBody>
      </p:sp>
      <p:sp>
        <p:nvSpPr>
          <p:cNvPr id="18" name="Text 16"/>
          <p:cNvSpPr/>
          <p:nvPr/>
        </p:nvSpPr>
        <p:spPr>
          <a:xfrm>
            <a:off x="6438748" y="3794760"/>
            <a:ext cx="212209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3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 year Apple reportedly pays Google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9063761" y="2286000"/>
            <a:ext cx="2487854" cy="2468880"/>
          </a:xfrm>
          <a:prstGeom prst="roundRect">
            <a:avLst>
              <a:gd name="adj" fmla="val 3704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9063761" y="2286000"/>
            <a:ext cx="2487854" cy="109728"/>
          </a:xfrm>
          <a:prstGeom prst="rect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063761" y="2697480"/>
            <a:ext cx="248785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Fall</a:t>
            </a:r>
            <a:endParaRPr lang="en-US" sz="5000" dirty="0"/>
          </a:p>
        </p:txBody>
      </p:sp>
      <p:sp>
        <p:nvSpPr>
          <p:cNvPr id="22" name="Text 20"/>
          <p:cNvSpPr/>
          <p:nvPr/>
        </p:nvSpPr>
        <p:spPr>
          <a:xfrm>
            <a:off x="9246641" y="3794760"/>
            <a:ext cx="212209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13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public launch, alongside iPhone 18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40080" y="507492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Developer betas are out today. Public betas follow in July; general release in September.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5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0A84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assistant Apple has been promising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64008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After two years of delays, Apple rebuilt Siri from the ground up. It now understands deep personal context, can see what's on your screen, holds a real conversation, and — for the first time — lives in its own standalone app you can type to or talk to, like ChatGPT or Claude.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640080" y="3977640"/>
            <a:ext cx="64008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full chatbot mode for open-ended questions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Personal context: knows your messages, mail, calendar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On-screen awareness — acts on what you're looking at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Multi-step commands handled in one request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589520" y="1828800"/>
            <a:ext cx="3977640" cy="4206240"/>
          </a:xfrm>
          <a:prstGeom prst="roundRect">
            <a:avLst>
              <a:gd name="adj" fmla="val 2759"/>
            </a:avLst>
          </a:prstGeom>
          <a:solidFill>
            <a:srgbClr val="15151F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9326880" y="2240280"/>
            <a:ext cx="868680" cy="86868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737" y="2466137"/>
            <a:ext cx="416966" cy="41696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772400" y="3291840"/>
            <a:ext cx="3611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“Search or Ask”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7863840" y="3794760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now surfaces in the Dynamic Island with a glowing cursor and a single prompt to search your device or ask anything.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7863840" y="5074920"/>
            <a:ext cx="3429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200" i="1" dirty="0">
                <a:solidFill>
                  <a:srgbClr val="64D2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Conversation history syncs across iPhone, iPad &amp; Mac via iCloud.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6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BF5AF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SIRI AI · THE DEAL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Powered by Google Gemini — not Apple's own model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10911535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50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In a striking shift, Apple licensed a custom version of Google's Gemini to run Siri's cloud intelligence — a tacit admission that its in-house models weren't ready. Apple frames it as privacy-preserving: requests run through its Private Cloud Compute, so Google reportedly doesn't see your data.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640080" y="32461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14400" y="352044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3663086"/>
            <a:ext cx="263347" cy="26334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600200" y="35204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Custom 1.2T model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32688" y="42062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bespoke 1.2-trillion-parameter Gemini build sits behind Siri's cloud requests.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4399178" y="32461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673498" y="352044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45" y="3663086"/>
            <a:ext cx="263347" cy="263347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59298" y="35204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~$1B per year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691786" y="42062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Reported annual fee; analysts peg the multi-year deal as high as ~$5 billion.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8158277" y="3246120"/>
            <a:ext cx="3393338" cy="2286000"/>
          </a:xfrm>
          <a:prstGeom prst="roundRect">
            <a:avLst>
              <a:gd name="adj" fmla="val 3600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8432597" y="352044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243" y="3663086"/>
            <a:ext cx="263347" cy="2633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118397" y="3520440"/>
            <a:ext cx="225033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Privacy framing</a:t>
            </a:r>
            <a:endParaRPr lang="en-US" sz="1500" dirty="0"/>
          </a:p>
        </p:txBody>
      </p:sp>
      <p:sp>
        <p:nvSpPr>
          <p:cNvPr id="22" name="Text 17"/>
          <p:cNvSpPr/>
          <p:nvPr/>
        </p:nvSpPr>
        <p:spPr>
          <a:xfrm>
            <a:off x="8450885" y="4206240"/>
            <a:ext cx="284469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Runs via Apple's Private Cloud Compute; Apple says Google can't retain your data.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640080" y="5715000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E6E8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Source attribution: reported by Bloomberg's Mark Gurman; valuation estimate from Gene Munster (Deepwater).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B3355-498A-9CCD-AEC3-EDCFB565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7" y="247135"/>
            <a:ext cx="11301285" cy="6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7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BF5AF2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APPLE INTELLIGENCE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Generative features, now across the system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14400" y="2286000"/>
            <a:ext cx="548640" cy="548640"/>
          </a:xfrm>
          <a:prstGeom prst="ellipse">
            <a:avLst/>
          </a:prstGeom>
          <a:solidFill>
            <a:srgbClr val="BF5A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" y="2428646"/>
            <a:ext cx="263347" cy="263347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600200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Image Playground 2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Make images in almost any style — including far more realistic ones — at virtually any size, across nearly all apps.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6278728" y="201168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553048" y="2286000"/>
            <a:ext cx="548640" cy="548640"/>
          </a:xfrm>
          <a:prstGeom prst="ellipse">
            <a:avLst/>
          </a:prstGeom>
          <a:solidFill>
            <a:srgbClr val="0A84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94" y="242864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238848" y="228600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Rebuilt search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6571336" y="297180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Spotlight, Mail &amp; Photos sit on a re-engineered search foundation that's faster and more reliable.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640080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14400" y="4389120"/>
            <a:ext cx="548640" cy="54864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46" y="4531766"/>
            <a:ext cx="263347" cy="26334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600200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Smarter Home</a:t>
            </a:r>
            <a:endParaRPr lang="en-US" sz="1500" dirty="0"/>
          </a:p>
        </p:txBody>
      </p:sp>
      <p:sp>
        <p:nvSpPr>
          <p:cNvPr id="21" name="Text 16"/>
          <p:cNvSpPr/>
          <p:nvPr/>
        </p:nvSpPr>
        <p:spPr>
          <a:xfrm>
            <a:off x="932688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The Home app delivers more intelligent security-camera notifications and alerts.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6278728" y="4114800"/>
            <a:ext cx="5272888" cy="1783080"/>
          </a:xfrm>
          <a:prstGeom prst="roundRect">
            <a:avLst>
              <a:gd name="adj" fmla="val 4615"/>
            </a:avLst>
          </a:prstGeom>
          <a:solidFill>
            <a:srgbClr val="1D1D2A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6553048" y="4389120"/>
            <a:ext cx="548640" cy="548640"/>
          </a:xfrm>
          <a:prstGeom prst="ellipse">
            <a:avLst/>
          </a:prstGeom>
          <a:solidFill>
            <a:srgbClr val="FF9F0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694" y="4531766"/>
            <a:ext cx="263347" cy="26334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238848" y="4389120"/>
            <a:ext cx="41298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Built into your apps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6571336" y="5074920"/>
            <a:ext cx="47242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New AI capabilities surface in Photos, Camera, Wallet and more.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0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6446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SMMUG  ·  WWDC 2026 Keynote Recap  ·  June 8,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185855" y="644652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5C70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640080" y="566928"/>
            <a:ext cx="128016" cy="310896"/>
          </a:xfrm>
          <a:prstGeom prst="rect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77824" y="5486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IOS 27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40080" y="960120"/>
            <a:ext cx="1091153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A more refined Liquid Glass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640080" y="1828800"/>
            <a:ext cx="6400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550" dirty="0">
                <a:solidFill>
                  <a:srgbClr val="C9C9D6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iOS 27 polishes last year's Liquid Glass look and leans hard into responsiveness. You now control how much of the frosted-glass effect you see, and app icons gain an almost-3D layered depth.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640080" y="3246120"/>
            <a:ext cx="64008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New global slider to dial Liquid Glass intensity up or down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Layered, near-3D effect makes app icons pop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Smoother animations and snappier system-wide responsiveness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Standalone Siri app arrives on iPhone</a:t>
            </a:r>
            <a:endParaRPr lang="en-US" sz="1400" dirty="0"/>
          </a:p>
          <a:p>
            <a:pPr marL="203200" indent="-2032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More accessibility: VoiceOver, Magnifier, natural-language Voice Control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772400" y="1828800"/>
            <a:ext cx="3794760" cy="4114800"/>
          </a:xfrm>
          <a:prstGeom prst="roundRect">
            <a:avLst>
              <a:gd name="adj" fmla="val 2892"/>
            </a:avLst>
          </a:prstGeom>
          <a:solidFill>
            <a:srgbClr val="15151F"/>
          </a:solidFill>
          <a:ln w="12700">
            <a:solidFill>
              <a:srgbClr val="2C2C3A"/>
            </a:solidFill>
            <a:prstDash val="solid"/>
          </a:ln>
          <a:effectLst>
            <a:outerShdw blurRad="114300" dist="38100" dir="54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9372600" y="2286000"/>
            <a:ext cx="868680" cy="868680"/>
          </a:xfrm>
          <a:prstGeom prst="ellipse">
            <a:avLst/>
          </a:prstGeom>
          <a:solidFill>
            <a:srgbClr val="30D15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457" y="2511857"/>
            <a:ext cx="416966" cy="41696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955280" y="3337560"/>
            <a:ext cx="3429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Performance you can feel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955280" y="3840480"/>
            <a:ext cx="3429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5000"/>
              </a:lnSpc>
              <a:buNone/>
            </a:pPr>
            <a:r>
              <a:rPr lang="en-US" sz="1500" b="1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30% </a:t>
            </a:r>
            <a:r>
              <a:rPr lang="en-US" sz="15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faster app launches
</a:t>
            </a:r>
            <a:r>
              <a:rPr lang="en-US" sz="1500" b="1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70% </a:t>
            </a:r>
            <a:r>
              <a:rPr lang="en-US" sz="15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faster photo library
</a:t>
            </a:r>
            <a:r>
              <a:rPr lang="en-US" sz="1500" b="1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80% </a:t>
            </a:r>
            <a:r>
              <a:rPr lang="en-US" sz="15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faster AirDrop
</a:t>
            </a:r>
            <a:r>
              <a:rPr lang="en-US" sz="1500" b="1" dirty="0">
                <a:solidFill>
                  <a:srgbClr val="30D15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5x </a:t>
            </a:r>
            <a:r>
              <a:rPr lang="en-US" sz="1500" dirty="0">
                <a:solidFill>
                  <a:srgbClr val="9A9AAC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faster external storage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2610</Words>
  <Application>Microsoft Macintosh PowerPoint</Application>
  <PresentationFormat>Widescreen</PresentationFormat>
  <Paragraphs>306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WWDC 2026 Keynote Recap</dc:title>
  <dc:subject>PptxGenJS Presentation</dc:subject>
  <dc:creator>SMMUG</dc:creator>
  <cp:lastModifiedBy>Jim Johnson</cp:lastModifiedBy>
  <cp:revision>2</cp:revision>
  <dcterms:created xsi:type="dcterms:W3CDTF">2026-06-08T20:18:10Z</dcterms:created>
  <dcterms:modified xsi:type="dcterms:W3CDTF">2026-06-08T21:43:48Z</dcterms:modified>
</cp:coreProperties>
</file>